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17" autoAdjust="0"/>
  </p:normalViewPr>
  <p:slideViewPr>
    <p:cSldViewPr>
      <p:cViewPr varScale="1">
        <p:scale>
          <a:sx n="48" d="100"/>
          <a:sy n="48" d="100"/>
        </p:scale>
        <p:origin x="-11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03.06.2011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03.06.2011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hyperlink" Target="http://www.wapos.ru/im/base/a/5/7/38/13003/wapos_ru_13003g.gif" TargetMode="External"/><Relationship Id="rId7" Type="http://schemas.openxmlformats.org/officeDocument/2006/relationships/hyperlink" Target="http://fitsoylaw.files.wordpress.com/2010/02/basketball.jpg" TargetMode="External"/><Relationship Id="rId2" Type="http://schemas.openxmlformats.org/officeDocument/2006/relationships/hyperlink" Target="http://grower.net.ua/_fr/4/8131684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hotofile.ru/photo/vi4i/2501246/large/46212452.jpg" TargetMode="External"/><Relationship Id="rId5" Type="http://schemas.openxmlformats.org/officeDocument/2006/relationships/hyperlink" Target="http://www.krasblog.ru/uploads/images/b/9/d/6/9/dfa1a7dc4e.jpg" TargetMode="External"/><Relationship Id="rId4" Type="http://schemas.openxmlformats.org/officeDocument/2006/relationships/hyperlink" Target="http://f00.inventorspot.com/images/molten.img_assist_custom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712" y="1052736"/>
            <a:ext cx="5768546" cy="172705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Кроссворд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«</a:t>
            </a:r>
            <a:r>
              <a:rPr lang="ru-RU" dirty="0" smtClean="0"/>
              <a:t>Баскетбол»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4857760"/>
            <a:ext cx="7380850" cy="1571636"/>
          </a:xfrm>
        </p:spPr>
        <p:txBody>
          <a:bodyPr/>
          <a:lstStyle/>
          <a:p>
            <a:pPr algn="ctr"/>
            <a:r>
              <a:rPr lang="ru-RU" dirty="0" smtClean="0"/>
              <a:t>Тамм Наталия Викторовна</a:t>
            </a:r>
          </a:p>
          <a:p>
            <a:pPr algn="ctr"/>
            <a:r>
              <a:rPr lang="ru-RU" sz="1800" dirty="0" smtClean="0"/>
              <a:t>Учитель физической культуры </a:t>
            </a:r>
          </a:p>
          <a:p>
            <a:pPr algn="ctr"/>
            <a:r>
              <a:rPr lang="ru-RU" sz="1800" dirty="0" smtClean="0"/>
              <a:t>МОУ «Рощинская СОШ»</a:t>
            </a:r>
          </a:p>
          <a:p>
            <a:pPr algn="ctr"/>
            <a:r>
              <a:rPr lang="ru-RU" sz="1800" dirty="0" smtClean="0"/>
              <a:t>Выборгский район Ленинградской области</a:t>
            </a:r>
          </a:p>
          <a:p>
            <a:pPr algn="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Спортивная игра</a:t>
            </a:r>
            <a:endParaRPr lang="ru-RU" dirty="0"/>
          </a:p>
        </p:txBody>
      </p:sp>
      <p:grpSp>
        <p:nvGrpSpPr>
          <p:cNvPr id="31" name="Группа 30"/>
          <p:cNvGrpSpPr/>
          <p:nvPr/>
        </p:nvGrpSpPr>
        <p:grpSpPr>
          <a:xfrm>
            <a:off x="1428728" y="1857364"/>
            <a:ext cx="3432396" cy="3861024"/>
            <a:chOff x="4143372" y="1785926"/>
            <a:chExt cx="3432396" cy="3861024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5000628" y="3071810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4143372" y="3929066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smtClean="0">
                  <a:solidFill>
                    <a:srgbClr val="FF0000"/>
                  </a:solidFill>
                  <a:latin typeface="Georgia" pitchFamily="18" charset="0"/>
                </a:rPr>
                <a:t>4</a:t>
              </a:r>
              <a:endParaRPr lang="ru-RU" b="1" dirty="0">
                <a:solidFill>
                  <a:srgbClr val="FF0000"/>
                </a:solidFill>
                <a:latin typeface="Georgia" pitchFamily="18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6715140" y="3071810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286512" y="3071810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857884" y="3071810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5429256" y="3071810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5000628" y="3929066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572000" y="2214554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572000" y="3500438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4572000" y="3071810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smtClean="0">
                  <a:solidFill>
                    <a:srgbClr val="FF0000"/>
                  </a:solidFill>
                  <a:latin typeface="Georgia" pitchFamily="18" charset="0"/>
                </a:rPr>
                <a:t>2</a:t>
              </a:r>
              <a:endParaRPr lang="ru-RU" b="1" dirty="0">
                <a:solidFill>
                  <a:srgbClr val="FF0000"/>
                </a:solidFill>
                <a:latin typeface="Georgia" pitchFamily="18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572000" y="2643182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4572000" y="1785926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smtClean="0">
                  <a:solidFill>
                    <a:srgbClr val="FF0000"/>
                  </a:solidFill>
                  <a:latin typeface="Georgia" pitchFamily="18" charset="0"/>
                </a:rPr>
                <a:t>1</a:t>
              </a:r>
              <a:endParaRPr lang="ru-RU" b="1" dirty="0">
                <a:solidFill>
                  <a:srgbClr val="FF0000"/>
                </a:solidFill>
                <a:latin typeface="Georgia" pitchFamily="18" charset="0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4572000" y="4786322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4572000" y="4357694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4572000" y="3929066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4572000" y="5214950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7143768" y="3929066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6715140" y="3929066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286512" y="3929066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5857884" y="3929066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smtClean="0">
                  <a:solidFill>
                    <a:srgbClr val="FF0000"/>
                  </a:solidFill>
                  <a:latin typeface="Georgia" pitchFamily="18" charset="0"/>
                </a:rPr>
                <a:t>5</a:t>
              </a:r>
              <a:endParaRPr lang="ru-RU" b="1" dirty="0">
                <a:solidFill>
                  <a:srgbClr val="FF0000"/>
                </a:solidFill>
                <a:latin typeface="Georgia" pitchFamily="18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5429256" y="3929066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857884" y="4786322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5857884" y="4357694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7143768" y="4357694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7143768" y="3500438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smtClean="0">
                  <a:solidFill>
                    <a:srgbClr val="FF0000"/>
                  </a:solidFill>
                  <a:latin typeface="Georgia" pitchFamily="18" charset="0"/>
                </a:rPr>
                <a:t>3</a:t>
              </a:r>
              <a:endParaRPr lang="ru-RU" b="1" dirty="0">
                <a:solidFill>
                  <a:srgbClr val="FF0000"/>
                </a:solidFill>
                <a:latin typeface="Georgia" pitchFamily="18" charset="0"/>
              </a:endParaRPr>
            </a:p>
          </p:txBody>
        </p:sp>
      </p:grpSp>
      <p:sp>
        <p:nvSpPr>
          <p:cNvPr id="32" name="Стрелка вправо 31"/>
          <p:cNvSpPr/>
          <p:nvPr/>
        </p:nvSpPr>
        <p:spPr>
          <a:xfrm>
            <a:off x="1500166" y="3286124"/>
            <a:ext cx="285752" cy="214314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право 32"/>
          <p:cNvSpPr/>
          <p:nvPr/>
        </p:nvSpPr>
        <p:spPr>
          <a:xfrm>
            <a:off x="1071538" y="4143380"/>
            <a:ext cx="285752" cy="214314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>
            <a:off x="2000232" y="1500174"/>
            <a:ext cx="214314" cy="285752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низ 34"/>
          <p:cNvSpPr/>
          <p:nvPr/>
        </p:nvSpPr>
        <p:spPr>
          <a:xfrm>
            <a:off x="3286116" y="3643314"/>
            <a:ext cx="214314" cy="285752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трелка вниз 35"/>
          <p:cNvSpPr/>
          <p:nvPr/>
        </p:nvSpPr>
        <p:spPr>
          <a:xfrm>
            <a:off x="4572000" y="3143248"/>
            <a:ext cx="214314" cy="285752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Управляющая кнопка: настраиваемая 38">
            <a:hlinkClick r:id="" action="ppaction://hlinkshowjump?jump=endshow" highlightClick="1"/>
          </p:cNvPr>
          <p:cNvSpPr/>
          <p:nvPr/>
        </p:nvSpPr>
        <p:spPr>
          <a:xfrm>
            <a:off x="3779912" y="6381328"/>
            <a:ext cx="1296144" cy="216024"/>
          </a:xfrm>
          <a:prstGeom prst="actionButtonBlank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Завершить показ </a:t>
            </a:r>
            <a:endParaRPr lang="ru-RU" sz="900" dirty="0"/>
          </a:p>
        </p:txBody>
      </p:sp>
      <p:sp>
        <p:nvSpPr>
          <p:cNvPr id="45" name="Содержимое 44"/>
          <p:cNvSpPr>
            <a:spLocks noGrp="1"/>
          </p:cNvSpPr>
          <p:nvPr>
            <p:ph idx="1"/>
          </p:nvPr>
        </p:nvSpPr>
        <p:spPr>
          <a:xfrm>
            <a:off x="4932040" y="1447800"/>
            <a:ext cx="4001648" cy="4501480"/>
          </a:xfrm>
        </p:spPr>
        <p:txBody>
          <a:bodyPr>
            <a:normAutofit/>
          </a:bodyPr>
          <a:lstStyle/>
          <a:p>
            <a:pPr marL="596646" indent="-514350">
              <a:buFont typeface="+mj-lt"/>
              <a:buAutoNum type="arabicPeriod"/>
            </a:pPr>
            <a:r>
              <a:rPr lang="ru-RU" sz="2400" dirty="0" smtClean="0">
                <a:hlinkClick r:id="rId2" action="ppaction://hlinksldjump"/>
              </a:rPr>
              <a:t>Спортивная игра</a:t>
            </a:r>
            <a:r>
              <a:rPr lang="ru-RU" sz="2400" dirty="0" smtClean="0"/>
              <a:t> </a:t>
            </a:r>
          </a:p>
          <a:p>
            <a:pPr marL="596646" indent="-514350">
              <a:buFont typeface="+mj-lt"/>
              <a:buAutoNum type="arabicPeriod"/>
            </a:pPr>
            <a:r>
              <a:rPr lang="ru-RU" sz="2400" dirty="0" smtClean="0">
                <a:hlinkClick r:id="rId3" action="ppaction://hlinksldjump"/>
              </a:rPr>
              <a:t>Куда нужно забросить мяч в игре?</a:t>
            </a:r>
            <a:endParaRPr lang="ru-RU" sz="2400" dirty="0" smtClean="0"/>
          </a:p>
          <a:p>
            <a:pPr marL="596646" indent="-514350">
              <a:buFont typeface="+mj-lt"/>
              <a:buAutoNum type="arabicPeriod"/>
            </a:pPr>
            <a:r>
              <a:rPr lang="ru-RU" sz="2400" dirty="0" smtClean="0">
                <a:hlinkClick r:id="rId4" action="ppaction://hlinksldjump"/>
              </a:rPr>
              <a:t>Что нужно для игры?</a:t>
            </a:r>
            <a:endParaRPr lang="ru-RU" sz="2400" dirty="0" smtClean="0"/>
          </a:p>
          <a:p>
            <a:pPr marL="596646" indent="-514350">
              <a:buFont typeface="+mj-lt"/>
              <a:buAutoNum type="arabicPeriod"/>
            </a:pPr>
            <a:r>
              <a:rPr lang="ru-RU" sz="2400" dirty="0" smtClean="0">
                <a:hlinkClick r:id="rId5" action="ppaction://hlinksldjump"/>
              </a:rPr>
              <a:t>С какой линии произведен бросок?</a:t>
            </a:r>
            <a:endParaRPr lang="ru-RU" sz="2400" dirty="0" smtClean="0"/>
          </a:p>
          <a:p>
            <a:pPr marL="596646" indent="-514350">
              <a:buFont typeface="+mj-lt"/>
              <a:buAutoNum type="arabicPeriod"/>
            </a:pPr>
            <a:r>
              <a:rPr lang="ru-RU" sz="2400" dirty="0" smtClean="0">
                <a:hlinkClick r:id="rId6" action="ppaction://hlinksldjump"/>
              </a:rPr>
              <a:t>Как называется персональный контакт с соперником, с нарушением правил игры? </a:t>
            </a:r>
            <a:endParaRPr lang="ru-RU" sz="2400" dirty="0" smtClean="0"/>
          </a:p>
          <a:p>
            <a:pPr marL="596646" indent="-514350">
              <a:buFont typeface="+mj-lt"/>
              <a:buAutoNum type="arabicPeriod"/>
            </a:pPr>
            <a:endParaRPr lang="ru-RU" sz="2400" dirty="0" smtClean="0"/>
          </a:p>
          <a:p>
            <a:pPr marL="596646" indent="-514350">
              <a:buFont typeface="+mj-lt"/>
              <a:buAutoNum type="arabicPeriod"/>
            </a:pPr>
            <a:endParaRPr lang="ru-RU" sz="2400" dirty="0" smtClean="0"/>
          </a:p>
        </p:txBody>
      </p:sp>
      <p:sp>
        <p:nvSpPr>
          <p:cNvPr id="46" name="Стрелка вправо 45">
            <a:hlinkClick r:id="rId2" action="ppaction://hlinksldjump"/>
          </p:cNvPr>
          <p:cNvSpPr/>
          <p:nvPr/>
        </p:nvSpPr>
        <p:spPr>
          <a:xfrm>
            <a:off x="7956376" y="6381328"/>
            <a:ext cx="720080" cy="36004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940102"/>
          </a:xfrm>
        </p:spPr>
        <p:txBody>
          <a:bodyPr/>
          <a:lstStyle/>
          <a:p>
            <a:r>
              <a:rPr lang="ru-RU" dirty="0" smtClean="0"/>
              <a:t>Вопрос 1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5984" y="314324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4</a:t>
            </a:r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00496" y="314324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868" y="314324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43240" y="314324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14612" y="314324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85984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57356" y="2285992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а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57356" y="3571876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е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57356" y="314324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к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857356" y="2714620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с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857356" y="185736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б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857356" y="4857760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о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857356" y="4429132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б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857356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т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857356" y="528638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л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429124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000496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571868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143240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5</a:t>
            </a:r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714612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143240" y="4857760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143240" y="4429132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429124" y="4429132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429124" y="3571876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3</a:t>
            </a:r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38" name="Прямоугольник с двумя скругленными противолежащими углами 37"/>
          <p:cNvSpPr/>
          <p:nvPr/>
        </p:nvSpPr>
        <p:spPr>
          <a:xfrm>
            <a:off x="5000628" y="1357298"/>
            <a:ext cx="3571900" cy="1143008"/>
          </a:xfrm>
          <a:prstGeom prst="round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ru-RU" sz="2800" dirty="0" smtClean="0"/>
              <a:t>1.Спортивная игра</a:t>
            </a:r>
            <a:endParaRPr lang="ru-RU" sz="2800" dirty="0"/>
          </a:p>
        </p:txBody>
      </p:sp>
      <p:sp>
        <p:nvSpPr>
          <p:cNvPr id="39" name="TextBox 38"/>
          <p:cNvSpPr txBox="1"/>
          <p:nvPr/>
        </p:nvSpPr>
        <p:spPr>
          <a:xfrm>
            <a:off x="1857356" y="1071546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1</a:t>
            </a:r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</p:txBody>
      </p:sp>
      <p:cxnSp>
        <p:nvCxnSpPr>
          <p:cNvPr id="46" name="Прямая со стрелкой 45"/>
          <p:cNvCxnSpPr>
            <a:stCxn id="39" idx="2"/>
          </p:cNvCxnSpPr>
          <p:nvPr/>
        </p:nvCxnSpPr>
        <p:spPr>
          <a:xfrm rot="5400000">
            <a:off x="1899146" y="1613402"/>
            <a:ext cx="34504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3074" name="Picture 2" descr="Картинка 3 из 96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2714620"/>
            <a:ext cx="3000396" cy="30003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2" name="Стрелка вправо 31">
            <a:hlinkClick r:id="rId3" action="ppaction://hlinksldjump"/>
          </p:cNvPr>
          <p:cNvSpPr/>
          <p:nvPr/>
        </p:nvSpPr>
        <p:spPr>
          <a:xfrm>
            <a:off x="8172400" y="6309320"/>
            <a:ext cx="720080" cy="36004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Управляющая кнопка: домой 32">
            <a:hlinkClick r:id="rId4" action="ppaction://hlinksldjump" highlightClick="1"/>
          </p:cNvPr>
          <p:cNvSpPr/>
          <p:nvPr/>
        </p:nvSpPr>
        <p:spPr>
          <a:xfrm>
            <a:off x="1115616" y="6309320"/>
            <a:ext cx="432048" cy="36004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2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5984" y="314324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о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4</a:t>
            </a:r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00496" y="314324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о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868" y="314324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ц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43240" y="314324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 smtClean="0">
                <a:solidFill>
                  <a:schemeClr val="tx1"/>
                </a:solidFill>
                <a:latin typeface="Georgia" pitchFamily="18" charset="0"/>
              </a:rPr>
              <a:t>ь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14612" y="314324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л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85984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57356" y="2285992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а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57356" y="3571876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е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57356" y="314324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к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857356" y="2714620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с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857356" y="185736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б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857356" y="4857760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о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857356" y="4429132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б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857356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т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857356" y="528638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л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429124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000496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571868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143240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5</a:t>
            </a:r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714612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143240" y="4857760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143240" y="4429132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429124" y="4429132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429124" y="3571876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3</a:t>
            </a:r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38" name="Прямоугольник с двумя скругленными противолежащими углами 37"/>
          <p:cNvSpPr/>
          <p:nvPr/>
        </p:nvSpPr>
        <p:spPr>
          <a:xfrm>
            <a:off x="4143372" y="1357298"/>
            <a:ext cx="4643470" cy="1143008"/>
          </a:xfrm>
          <a:prstGeom prst="round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 smtClean="0"/>
              <a:t>2.Куда нужно забросить мяч в игре?</a:t>
            </a:r>
          </a:p>
          <a:p>
            <a:pPr>
              <a:buNone/>
            </a:pPr>
            <a:endParaRPr lang="ru-RU" sz="2800" dirty="0"/>
          </a:p>
        </p:txBody>
      </p:sp>
      <p:pic>
        <p:nvPicPr>
          <p:cNvPr id="2050" name="Picture 2" descr="Картинка 2 из 96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2656171"/>
            <a:ext cx="3138486" cy="37091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9" name="TextBox 38"/>
          <p:cNvSpPr txBox="1"/>
          <p:nvPr/>
        </p:nvSpPr>
        <p:spPr>
          <a:xfrm>
            <a:off x="1071538" y="3143248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2</a:t>
            </a:r>
            <a:endParaRPr lang="ru-RU" sz="2400" dirty="0">
              <a:solidFill>
                <a:srgbClr val="FF0000"/>
              </a:solidFill>
            </a:endParaRPr>
          </a:p>
        </p:txBody>
      </p:sp>
      <p:cxnSp>
        <p:nvCxnSpPr>
          <p:cNvPr id="41" name="Прямая со стрелкой 40"/>
          <p:cNvCxnSpPr>
            <a:stCxn id="39" idx="3"/>
          </p:cNvCxnSpPr>
          <p:nvPr/>
        </p:nvCxnSpPr>
        <p:spPr>
          <a:xfrm flipV="1">
            <a:off x="1428728" y="3357562"/>
            <a:ext cx="357190" cy="1651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33" name="Стрелка вправо 32">
            <a:hlinkClick r:id="rId3" action="ppaction://hlinksldjump"/>
          </p:cNvPr>
          <p:cNvSpPr/>
          <p:nvPr/>
        </p:nvSpPr>
        <p:spPr>
          <a:xfrm>
            <a:off x="7956376" y="6381328"/>
            <a:ext cx="720080" cy="36004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Управляющая кнопка: домой 33">
            <a:hlinkClick r:id="rId4" action="ppaction://hlinksldjump" highlightClick="1"/>
          </p:cNvPr>
          <p:cNvSpPr/>
          <p:nvPr/>
        </p:nvSpPr>
        <p:spPr>
          <a:xfrm>
            <a:off x="1115616" y="6309320"/>
            <a:ext cx="432048" cy="36004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3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5984" y="314324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о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4</a:t>
            </a:r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00496" y="314324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о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868" y="314324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ц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43240" y="314324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 smtClean="0">
                <a:solidFill>
                  <a:schemeClr val="tx1"/>
                </a:solidFill>
                <a:latin typeface="Georgia" pitchFamily="18" charset="0"/>
              </a:rPr>
              <a:t>ь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14612" y="314324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л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85984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57356" y="2285992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а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57356" y="3571876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е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57356" y="314324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к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857356" y="2714620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с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857356" y="185736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б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857356" y="4857760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о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857356" y="4429132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б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857356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т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857356" y="528638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л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429124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я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000496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571868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143240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5</a:t>
            </a:r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714612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143240" y="4857760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143240" y="4429132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429124" y="4429132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ч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429124" y="3571876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м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38" name="Прямоугольник с двумя скругленными противолежащими углами 37"/>
          <p:cNvSpPr/>
          <p:nvPr/>
        </p:nvSpPr>
        <p:spPr>
          <a:xfrm>
            <a:off x="4572000" y="1357298"/>
            <a:ext cx="4214842" cy="1143008"/>
          </a:xfrm>
          <a:prstGeom prst="round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ru-RU" sz="2800" dirty="0" smtClean="0"/>
              <a:t>3 Что нужно для игры?</a:t>
            </a:r>
            <a:endParaRPr lang="ru-RU" sz="2800" dirty="0"/>
          </a:p>
        </p:txBody>
      </p:sp>
      <p:sp>
        <p:nvSpPr>
          <p:cNvPr id="33" name="Стрелка вправо 32">
            <a:hlinkClick r:id="rId2" action="ppaction://hlinksldjump"/>
          </p:cNvPr>
          <p:cNvSpPr/>
          <p:nvPr/>
        </p:nvSpPr>
        <p:spPr>
          <a:xfrm>
            <a:off x="7956376" y="6381328"/>
            <a:ext cx="720080" cy="36004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Управляющая кнопка: домой 33">
            <a:hlinkClick r:id="rId3" action="ppaction://hlinksldjump" highlightClick="1"/>
          </p:cNvPr>
          <p:cNvSpPr/>
          <p:nvPr/>
        </p:nvSpPr>
        <p:spPr>
          <a:xfrm>
            <a:off x="1115616" y="6309320"/>
            <a:ext cx="432048" cy="36004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f00.inventorspot.com/images/molten.img_assist_custo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3140968"/>
            <a:ext cx="2857500" cy="27908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5" name="Прямоугольник 34"/>
          <p:cNvSpPr/>
          <p:nvPr/>
        </p:nvSpPr>
        <p:spPr>
          <a:xfrm>
            <a:off x="4499992" y="2708920"/>
            <a:ext cx="3289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3</a:t>
            </a:r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</p:txBody>
      </p:sp>
      <p:cxnSp>
        <p:nvCxnSpPr>
          <p:cNvPr id="36" name="Прямая со стрелкой 35"/>
          <p:cNvCxnSpPr/>
          <p:nvPr/>
        </p:nvCxnSpPr>
        <p:spPr>
          <a:xfrm rot="5400000">
            <a:off x="4472278" y="3312698"/>
            <a:ext cx="34504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4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5984" y="314324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о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 smtClean="0">
                <a:solidFill>
                  <a:schemeClr val="tx1"/>
                </a:solidFill>
                <a:latin typeface="Georgia" pitchFamily="18" charset="0"/>
              </a:rPr>
              <a:t>ш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00496" y="314324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о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868" y="314324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ц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43240" y="314324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 smtClean="0">
                <a:solidFill>
                  <a:schemeClr val="tx1"/>
                </a:solidFill>
                <a:latin typeface="Georgia" pitchFamily="18" charset="0"/>
              </a:rPr>
              <a:t>ь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14612" y="314324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л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85984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 smtClean="0">
                <a:solidFill>
                  <a:schemeClr val="tx1"/>
                </a:solidFill>
                <a:latin typeface="Georgia" pitchFamily="18" charset="0"/>
              </a:rPr>
              <a:t>р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57356" y="2285992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а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57356" y="3571876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е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57356" y="314324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к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857356" y="2714620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с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857356" y="185736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б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857356" y="4857760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о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857356" y="4429132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б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857356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т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857356" y="528638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л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429124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я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000496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а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571868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 smtClean="0">
                <a:solidFill>
                  <a:schemeClr val="tx1"/>
                </a:solidFill>
                <a:latin typeface="Georgia" pitchFamily="18" charset="0"/>
              </a:rPr>
              <a:t>н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143240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 smtClean="0">
                <a:solidFill>
                  <a:schemeClr val="tx1"/>
                </a:solidFill>
                <a:latin typeface="Georgia" pitchFamily="18" charset="0"/>
              </a:rPr>
              <a:t>ф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714612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а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143240" y="4857760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143240" y="4429132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429124" y="4429132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ч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429124" y="3571876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м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38" name="Прямоугольник с двумя скругленными противолежащими углами 37"/>
          <p:cNvSpPr/>
          <p:nvPr/>
        </p:nvSpPr>
        <p:spPr>
          <a:xfrm>
            <a:off x="4143372" y="1357298"/>
            <a:ext cx="4643470" cy="1143008"/>
          </a:xfrm>
          <a:prstGeom prst="round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ru-RU" sz="2800" dirty="0" smtClean="0"/>
              <a:t>4 С какой линии произведен бросок?</a:t>
            </a:r>
            <a:endParaRPr lang="ru-RU" sz="2800" dirty="0"/>
          </a:p>
        </p:txBody>
      </p:sp>
      <p:sp>
        <p:nvSpPr>
          <p:cNvPr id="33" name="Стрелка вправо 32">
            <a:hlinkClick r:id="rId2" action="ppaction://hlinksldjump"/>
          </p:cNvPr>
          <p:cNvSpPr/>
          <p:nvPr/>
        </p:nvSpPr>
        <p:spPr>
          <a:xfrm>
            <a:off x="7956376" y="6381328"/>
            <a:ext cx="720080" cy="36004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Управляющая кнопка: домой 33">
            <a:hlinkClick r:id="rId3" action="ppaction://hlinksldjump" highlightClick="1"/>
          </p:cNvPr>
          <p:cNvSpPr/>
          <p:nvPr/>
        </p:nvSpPr>
        <p:spPr>
          <a:xfrm>
            <a:off x="1115616" y="6309320"/>
            <a:ext cx="432048" cy="36004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458" name="Picture 2" descr="Картинка 87 из 23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2996952"/>
            <a:ext cx="3687155" cy="24482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9" name="Прямоугольник 38"/>
          <p:cNvSpPr/>
          <p:nvPr/>
        </p:nvSpPr>
        <p:spPr>
          <a:xfrm>
            <a:off x="1043608" y="3645024"/>
            <a:ext cx="335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4</a:t>
            </a:r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</p:txBody>
      </p:sp>
      <p:cxnSp>
        <p:nvCxnSpPr>
          <p:cNvPr id="41" name="Прямая со стрелкой 40"/>
          <p:cNvCxnSpPr/>
          <p:nvPr/>
        </p:nvCxnSpPr>
        <p:spPr>
          <a:xfrm>
            <a:off x="1115616" y="4149080"/>
            <a:ext cx="288032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4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58"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5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5984" y="314324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о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 smtClean="0">
                <a:solidFill>
                  <a:schemeClr val="tx1"/>
                </a:solidFill>
                <a:latin typeface="Georgia" pitchFamily="18" charset="0"/>
              </a:rPr>
              <a:t>ш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00496" y="314324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о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868" y="314324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ц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43240" y="314324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 smtClean="0">
                <a:solidFill>
                  <a:schemeClr val="tx1"/>
                </a:solidFill>
                <a:latin typeface="Georgia" pitchFamily="18" charset="0"/>
              </a:rPr>
              <a:t>ь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14612" y="314324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л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85984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 smtClean="0">
                <a:solidFill>
                  <a:schemeClr val="tx1"/>
                </a:solidFill>
                <a:latin typeface="Georgia" pitchFamily="18" charset="0"/>
              </a:rPr>
              <a:t>р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57356" y="2285992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а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57356" y="3571876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е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57356" y="314324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к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857356" y="2714620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с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857356" y="185736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б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857356" y="4857760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о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857356" y="4429132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б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857356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т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857356" y="5286388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л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429124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я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000496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а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571868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 smtClean="0">
                <a:solidFill>
                  <a:schemeClr val="tx1"/>
                </a:solidFill>
                <a:latin typeface="Georgia" pitchFamily="18" charset="0"/>
              </a:rPr>
              <a:t>н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143240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 smtClean="0">
                <a:solidFill>
                  <a:schemeClr val="tx1"/>
                </a:solidFill>
                <a:latin typeface="Georgia" pitchFamily="18" charset="0"/>
              </a:rPr>
              <a:t>ф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714612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а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143240" y="4857760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л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143240" y="4429132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о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429124" y="4429132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ч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429124" y="3571876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м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38" name="Прямоугольник с двумя скругленными противолежащими углами 37"/>
          <p:cNvSpPr/>
          <p:nvPr/>
        </p:nvSpPr>
        <p:spPr>
          <a:xfrm>
            <a:off x="3203848" y="1357298"/>
            <a:ext cx="5582994" cy="1143008"/>
          </a:xfrm>
          <a:prstGeom prst="round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ru-RU" sz="2800" dirty="0" smtClean="0"/>
              <a:t>5.Как называется персональный контакт с соперником, с нарушением правил игры? </a:t>
            </a:r>
            <a:endParaRPr lang="ru-RU" sz="2800" dirty="0"/>
          </a:p>
        </p:txBody>
      </p:sp>
      <p:sp>
        <p:nvSpPr>
          <p:cNvPr id="33" name="Стрелка вправо 32">
            <a:hlinkClick r:id="rId2" action="ppaction://hlinksldjump"/>
          </p:cNvPr>
          <p:cNvSpPr/>
          <p:nvPr/>
        </p:nvSpPr>
        <p:spPr>
          <a:xfrm>
            <a:off x="7956376" y="6381328"/>
            <a:ext cx="720080" cy="36004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Управляющая кнопка: домой 33">
            <a:hlinkClick r:id="rId3" action="ppaction://hlinksldjump" highlightClick="1"/>
          </p:cNvPr>
          <p:cNvSpPr/>
          <p:nvPr/>
        </p:nvSpPr>
        <p:spPr>
          <a:xfrm>
            <a:off x="1115616" y="6309320"/>
            <a:ext cx="432048" cy="36004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2987824" y="3573016"/>
            <a:ext cx="335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4</a:t>
            </a:r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</p:txBody>
      </p:sp>
      <p:cxnSp>
        <p:nvCxnSpPr>
          <p:cNvPr id="35" name="Прямая со стрелкой 34"/>
          <p:cNvCxnSpPr/>
          <p:nvPr/>
        </p:nvCxnSpPr>
        <p:spPr>
          <a:xfrm rot="5400000">
            <a:off x="3176134" y="3816754"/>
            <a:ext cx="34504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20482" name="Picture 2" descr="Картинка 10 из 46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2636912"/>
            <a:ext cx="2842270" cy="372383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4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2"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/>
              <a:t>МОЛОДЦЫ! </a:t>
            </a:r>
            <a:endParaRPr lang="ru-RU" sz="5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4000504"/>
            <a:ext cx="432000" cy="432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 smtClean="0">
                <a:solidFill>
                  <a:schemeClr val="tx1"/>
                </a:solidFill>
                <a:latin typeface="Georgia" pitchFamily="18" charset="0"/>
              </a:rPr>
              <a:t>ш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grpSp>
        <p:nvGrpSpPr>
          <p:cNvPr id="36" name="Группа 35"/>
          <p:cNvGrpSpPr/>
          <p:nvPr/>
        </p:nvGrpSpPr>
        <p:grpSpPr>
          <a:xfrm>
            <a:off x="1857356" y="1857364"/>
            <a:ext cx="3003768" cy="3861024"/>
            <a:chOff x="1857356" y="1857364"/>
            <a:chExt cx="3003768" cy="3861024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2285984" y="3143248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 smtClean="0">
                  <a:solidFill>
                    <a:schemeClr val="tx1"/>
                  </a:solidFill>
                  <a:latin typeface="Georgia" pitchFamily="18" charset="0"/>
                </a:rPr>
                <a:t>о</a:t>
              </a:r>
              <a:endParaRPr lang="ru-RU" sz="2000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4000496" y="3143248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 smtClean="0">
                  <a:solidFill>
                    <a:schemeClr val="tx1"/>
                  </a:solidFill>
                  <a:latin typeface="Georgia" pitchFamily="18" charset="0"/>
                </a:rPr>
                <a:t>о</a:t>
              </a:r>
              <a:endParaRPr lang="ru-RU" sz="2000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571868" y="3143248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 smtClean="0">
                  <a:solidFill>
                    <a:schemeClr val="tx1"/>
                  </a:solidFill>
                  <a:latin typeface="Georgia" pitchFamily="18" charset="0"/>
                </a:rPr>
                <a:t>ц</a:t>
              </a:r>
              <a:endParaRPr lang="ru-RU" sz="2000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143240" y="3143248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 err="1" smtClean="0">
                  <a:solidFill>
                    <a:schemeClr val="tx1"/>
                  </a:solidFill>
                  <a:latin typeface="Georgia" pitchFamily="18" charset="0"/>
                </a:rPr>
                <a:t>ь</a:t>
              </a:r>
              <a:endParaRPr lang="ru-RU" sz="2000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714612" y="3143248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 smtClean="0">
                  <a:solidFill>
                    <a:schemeClr val="tx1"/>
                  </a:solidFill>
                  <a:latin typeface="Georgia" pitchFamily="18" charset="0"/>
                </a:rPr>
                <a:t>л</a:t>
              </a:r>
              <a:endParaRPr lang="ru-RU" sz="2000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285984" y="4000504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err="1" smtClean="0">
                  <a:solidFill>
                    <a:schemeClr val="tx1"/>
                  </a:solidFill>
                  <a:latin typeface="Georgia" pitchFamily="18" charset="0"/>
                </a:rPr>
                <a:t>р</a:t>
              </a: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857356" y="2285992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smtClean="0">
                  <a:solidFill>
                    <a:schemeClr val="tx1"/>
                  </a:solidFill>
                  <a:latin typeface="Georgia" pitchFamily="18" charset="0"/>
                </a:rPr>
                <a:t>а</a:t>
              </a: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857356" y="3571876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smtClean="0">
                  <a:solidFill>
                    <a:schemeClr val="tx1"/>
                  </a:solidFill>
                  <a:latin typeface="Georgia" pitchFamily="18" charset="0"/>
                </a:rPr>
                <a:t>е</a:t>
              </a: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857356" y="3143248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 smtClean="0">
                  <a:solidFill>
                    <a:schemeClr val="tx1"/>
                  </a:solidFill>
                  <a:latin typeface="Georgia" pitchFamily="18" charset="0"/>
                </a:rPr>
                <a:t>к</a:t>
              </a:r>
              <a:endParaRPr lang="ru-RU" sz="2000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857356" y="2714620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smtClean="0">
                  <a:solidFill>
                    <a:schemeClr val="tx1"/>
                  </a:solidFill>
                  <a:latin typeface="Georgia" pitchFamily="18" charset="0"/>
                </a:rPr>
                <a:t>с</a:t>
              </a: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857356" y="1857364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smtClean="0">
                  <a:solidFill>
                    <a:schemeClr val="tx1"/>
                  </a:solidFill>
                  <a:latin typeface="Georgia" pitchFamily="18" charset="0"/>
                </a:rPr>
                <a:t>б</a:t>
              </a: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1857356" y="4857760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smtClean="0">
                  <a:solidFill>
                    <a:schemeClr val="tx1"/>
                  </a:solidFill>
                  <a:latin typeface="Georgia" pitchFamily="18" charset="0"/>
                </a:rPr>
                <a:t>о</a:t>
              </a: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857356" y="4429132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smtClean="0">
                  <a:solidFill>
                    <a:schemeClr val="tx1"/>
                  </a:solidFill>
                  <a:latin typeface="Georgia" pitchFamily="18" charset="0"/>
                </a:rPr>
                <a:t>б</a:t>
              </a: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1857356" y="4000504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smtClean="0">
                  <a:solidFill>
                    <a:schemeClr val="tx1"/>
                  </a:solidFill>
                  <a:latin typeface="Georgia" pitchFamily="18" charset="0"/>
                </a:rPr>
                <a:t>т</a:t>
              </a: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1857356" y="5286388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smtClean="0">
                  <a:solidFill>
                    <a:schemeClr val="tx1"/>
                  </a:solidFill>
                  <a:latin typeface="Georgia" pitchFamily="18" charset="0"/>
                </a:rPr>
                <a:t>л</a:t>
              </a: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4429124" y="4000504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smtClean="0">
                  <a:solidFill>
                    <a:schemeClr val="tx1"/>
                  </a:solidFill>
                  <a:latin typeface="Georgia" pitchFamily="18" charset="0"/>
                </a:rPr>
                <a:t>я</a:t>
              </a: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4000496" y="4000504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smtClean="0">
                  <a:solidFill>
                    <a:schemeClr val="tx1"/>
                  </a:solidFill>
                  <a:latin typeface="Georgia" pitchFamily="18" charset="0"/>
                </a:rPr>
                <a:t>а</a:t>
              </a: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3571868" y="4000504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err="1" smtClean="0">
                  <a:solidFill>
                    <a:schemeClr val="tx1"/>
                  </a:solidFill>
                  <a:latin typeface="Georgia" pitchFamily="18" charset="0"/>
                </a:rPr>
                <a:t>н</a:t>
              </a: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3143240" y="4000504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err="1" smtClean="0">
                  <a:solidFill>
                    <a:schemeClr val="tx1"/>
                  </a:solidFill>
                  <a:latin typeface="Georgia" pitchFamily="18" charset="0"/>
                </a:rPr>
                <a:t>ф</a:t>
              </a: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714612" y="4000504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smtClean="0">
                  <a:solidFill>
                    <a:schemeClr val="tx1"/>
                  </a:solidFill>
                  <a:latin typeface="Georgia" pitchFamily="18" charset="0"/>
                </a:rPr>
                <a:t>а</a:t>
              </a: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3143240" y="4857760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smtClean="0">
                  <a:solidFill>
                    <a:schemeClr val="tx1"/>
                  </a:solidFill>
                  <a:latin typeface="Georgia" pitchFamily="18" charset="0"/>
                </a:rPr>
                <a:t>л</a:t>
              </a: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3143240" y="4429132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smtClean="0">
                  <a:solidFill>
                    <a:schemeClr val="tx1"/>
                  </a:solidFill>
                  <a:latin typeface="Georgia" pitchFamily="18" charset="0"/>
                </a:rPr>
                <a:t>о</a:t>
              </a: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4429124" y="4429132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smtClean="0">
                  <a:solidFill>
                    <a:schemeClr val="tx1"/>
                  </a:solidFill>
                  <a:latin typeface="Georgia" pitchFamily="18" charset="0"/>
                </a:rPr>
                <a:t>ч</a:t>
              </a: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4429124" y="3571876"/>
              <a:ext cx="432000" cy="4320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smtClean="0">
                  <a:solidFill>
                    <a:schemeClr val="tx1"/>
                  </a:solidFill>
                  <a:latin typeface="Georgia" pitchFamily="18" charset="0"/>
                </a:rPr>
                <a:t>м</a:t>
              </a:r>
              <a:endParaRPr lang="ru-RU" b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</p:grpSp>
      <p:sp>
        <p:nvSpPr>
          <p:cNvPr id="33" name="Стрелка вправо 32">
            <a:hlinkClick r:id="rId2" action="ppaction://hlinksldjump"/>
          </p:cNvPr>
          <p:cNvSpPr/>
          <p:nvPr/>
        </p:nvSpPr>
        <p:spPr>
          <a:xfrm>
            <a:off x="7956376" y="6381328"/>
            <a:ext cx="720080" cy="36004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Управляющая кнопка: домой 33">
            <a:hlinkClick r:id="rId3" action="ppaction://hlinksldjump" highlightClick="1"/>
          </p:cNvPr>
          <p:cNvSpPr/>
          <p:nvPr/>
        </p:nvSpPr>
        <p:spPr>
          <a:xfrm>
            <a:off x="1115616" y="6309320"/>
            <a:ext cx="432048" cy="36004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506" name="Picture 2" descr="Картинка 14 из 960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988840"/>
            <a:ext cx="3816424" cy="30531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8" name="Управляющая кнопка: настраиваемая 47">
            <a:hlinkClick r:id="" action="ppaction://hlinkshowjump?jump=endshow" highlightClick="1"/>
          </p:cNvPr>
          <p:cNvSpPr/>
          <p:nvPr/>
        </p:nvSpPr>
        <p:spPr>
          <a:xfrm>
            <a:off x="3779912" y="6381328"/>
            <a:ext cx="1296144" cy="216024"/>
          </a:xfrm>
          <a:prstGeom prst="actionButtonBlank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Завершить показ </a:t>
            </a:r>
            <a:endParaRPr lang="ru-RU" sz="9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3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Библиография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en-US" dirty="0" smtClean="0">
                <a:hlinkClick r:id="rId2"/>
              </a:rPr>
              <a:t>http://grower.net.ua/_fr/4/8131684.jpg</a:t>
            </a:r>
            <a:r>
              <a:rPr lang="ru-RU" dirty="0" smtClean="0"/>
              <a:t> </a:t>
            </a:r>
            <a:r>
              <a:rPr lang="ru-RU" sz="2800" dirty="0" smtClean="0"/>
              <a:t>(слайд 3)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>
                <a:hlinkClick r:id="rId3"/>
              </a:rPr>
              <a:t>http://www.wapos.ru/im/base/a/5/7/38/13003/wapos_ru_13003g.gif</a:t>
            </a:r>
            <a:r>
              <a:rPr lang="ru-RU" dirty="0" smtClean="0"/>
              <a:t>  (слайд 4)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>
                <a:hlinkClick r:id="rId4"/>
              </a:rPr>
              <a:t>http://f00.inventorspot.com/images/molten.img_assist_custom.jpg</a:t>
            </a:r>
            <a:r>
              <a:rPr lang="ru-RU" dirty="0" smtClean="0"/>
              <a:t>  (слайд 5)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>
                <a:hlinkClick r:id="rId5"/>
              </a:rPr>
              <a:t>http://www.krasblog.ru/uploads/images/b/9/d/6/9/dfa1a7dc4e.jpg</a:t>
            </a:r>
            <a:r>
              <a:rPr lang="ru-RU" dirty="0" smtClean="0"/>
              <a:t> (слайд 6)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>
                <a:hlinkClick r:id="rId6"/>
              </a:rPr>
              <a:t>http://photofile.ru/photo/vi4i/2501246/large/46212452.jpg</a:t>
            </a:r>
            <a:r>
              <a:rPr lang="ru-RU" dirty="0" smtClean="0"/>
              <a:t> (слайд 7)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>
                <a:hlinkClick r:id="rId7"/>
              </a:rPr>
              <a:t>http://fitsoylaw.files.wordpress.com/2010/02/basketball.jpg</a:t>
            </a:r>
            <a:r>
              <a:rPr lang="ru-RU" dirty="0" smtClean="0"/>
              <a:t>  (слайд 8)</a:t>
            </a:r>
            <a:endParaRPr lang="ru-RU" dirty="0"/>
          </a:p>
        </p:txBody>
      </p:sp>
      <p:sp>
        <p:nvSpPr>
          <p:cNvPr id="4" name="Управляющая кнопка: настраиваемая 3">
            <a:hlinkClick r:id="" action="ppaction://hlinkshowjump?jump=endshow" highlightClick="1"/>
          </p:cNvPr>
          <p:cNvSpPr/>
          <p:nvPr/>
        </p:nvSpPr>
        <p:spPr>
          <a:xfrm>
            <a:off x="7596336" y="6381328"/>
            <a:ext cx="1296144" cy="216024"/>
          </a:xfrm>
          <a:prstGeom prst="actionButtonBlank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Завершить показ </a:t>
            </a:r>
            <a:endParaRPr lang="ru-RU" sz="900" dirty="0"/>
          </a:p>
        </p:txBody>
      </p:sp>
      <p:sp>
        <p:nvSpPr>
          <p:cNvPr id="5" name="Управляющая кнопка: домой 4">
            <a:hlinkClick r:id="rId8" action="ppaction://hlinksldjump" highlightClick="1"/>
          </p:cNvPr>
          <p:cNvSpPr/>
          <p:nvPr/>
        </p:nvSpPr>
        <p:spPr>
          <a:xfrm>
            <a:off x="1115616" y="6309320"/>
            <a:ext cx="432048" cy="36004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Другая 5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002060"/>
      </a:hlink>
      <a:folHlink>
        <a:srgbClr val="6B572F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243</TotalTime>
  <Words>278</Words>
  <Application>Microsoft Office PowerPoint</Application>
  <PresentationFormat>Экран (4:3)</PresentationFormat>
  <Paragraphs>163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Солнцестояние</vt:lpstr>
      <vt:lpstr>Кроссворд  «Баскетбол»</vt:lpstr>
      <vt:lpstr>Спортивная игра</vt:lpstr>
      <vt:lpstr>Вопрос 1</vt:lpstr>
      <vt:lpstr>Вопрос 2 </vt:lpstr>
      <vt:lpstr>Вопрос 3 </vt:lpstr>
      <vt:lpstr>Вопрос 4 </vt:lpstr>
      <vt:lpstr>Вопрос 5 </vt:lpstr>
      <vt:lpstr>МОЛОДЦЫ! </vt:lpstr>
      <vt:lpstr>Библиография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Интерактивный кроссворд Создание КОР</dc:title>
  <dc:creator>Пользователь</dc:creator>
  <cp:lastModifiedBy>Your User Name</cp:lastModifiedBy>
  <cp:revision>35</cp:revision>
  <dcterms:created xsi:type="dcterms:W3CDTF">2011-04-02T07:25:18Z</dcterms:created>
  <dcterms:modified xsi:type="dcterms:W3CDTF">2011-06-03T15:43:50Z</dcterms:modified>
</cp:coreProperties>
</file>