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30AB4-D4D5-4077-B5EF-7881F41B9472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55184-7C86-4C64-BA25-7018889C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30AB4-D4D5-4077-B5EF-7881F41B9472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55184-7C86-4C64-BA25-7018889C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30AB4-D4D5-4077-B5EF-7881F41B9472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55184-7C86-4C64-BA25-7018889C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30AB4-D4D5-4077-B5EF-7881F41B9472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55184-7C86-4C64-BA25-7018889C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30AB4-D4D5-4077-B5EF-7881F41B9472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55184-7C86-4C64-BA25-7018889C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30AB4-D4D5-4077-B5EF-7881F41B9472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55184-7C86-4C64-BA25-7018889C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30AB4-D4D5-4077-B5EF-7881F41B9472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55184-7C86-4C64-BA25-7018889C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30AB4-D4D5-4077-B5EF-7881F41B9472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55184-7C86-4C64-BA25-7018889C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30AB4-D4D5-4077-B5EF-7881F41B9472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55184-7C86-4C64-BA25-7018889C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30AB4-D4D5-4077-B5EF-7881F41B9472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55184-7C86-4C64-BA25-7018889C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30AB4-D4D5-4077-B5EF-7881F41B9472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55184-7C86-4C64-BA25-7018889C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30AB4-D4D5-4077-B5EF-7881F41B9472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55184-7C86-4C64-BA25-7018889C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10" Type="http://schemas.openxmlformats.org/officeDocument/2006/relationships/image" Target="../media/image10.jpeg"/><Relationship Id="rId4" Type="http://schemas.openxmlformats.org/officeDocument/2006/relationships/image" Target="../media/image4.gif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festival.1september.ru/articles/527137/" TargetMode="External"/><Relationship Id="rId7" Type="http://schemas.openxmlformats.org/officeDocument/2006/relationships/hyperlink" Target="http://images04.olx.com.ua/ui/8/99/31/1283330170_116959831_3--2-00000----1283330170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uzzle.com/img/articleImages/121121-47.jpg" TargetMode="External"/><Relationship Id="rId5" Type="http://schemas.openxmlformats.org/officeDocument/2006/relationships/hyperlink" Target="http://www.lansing.lib.il.us/images/bicycle.gif" TargetMode="External"/><Relationship Id="rId4" Type="http://schemas.openxmlformats.org/officeDocument/2006/relationships/hyperlink" Target="http://co1432.zao.mskobr.ru/excursion/pic10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BoSS\Рабочий стол\Папка Татьяны\картинки для презентации\Fon\Fon\bv100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736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Кроссворд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3042" y="5500702"/>
            <a:ext cx="5986482" cy="1114436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Замыслова Татьяна Леонидовна, учитель физической культуры  МОУСОШ№ 11,           город Саров </a:t>
            </a:r>
            <a:endParaRPr lang="ru-RU" sz="2000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7" name="Рисунок 6" descr="j028274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2857496"/>
            <a:ext cx="1500198" cy="1500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BoSS\Рабочий стол\Папка Татьяны\картинки для презентации\Fon\Fon\bv100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4" name="Рисунок 93" descr="j028359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30" y="1857364"/>
            <a:ext cx="1214446" cy="1081616"/>
          </a:xfrm>
          <a:prstGeom prst="rect">
            <a:avLst/>
          </a:prstGeom>
        </p:spPr>
      </p:pic>
      <p:sp>
        <p:nvSpPr>
          <p:cNvPr id="84" name="Прямоугольник 8"/>
          <p:cNvSpPr/>
          <p:nvPr/>
        </p:nvSpPr>
        <p:spPr>
          <a:xfrm>
            <a:off x="1909482" y="1600200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5" name="Прямоугольник 9"/>
          <p:cNvSpPr/>
          <p:nvPr/>
        </p:nvSpPr>
        <p:spPr>
          <a:xfrm>
            <a:off x="2393576" y="1600200"/>
            <a:ext cx="484094" cy="452596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6" name="Прямоугольник 10"/>
          <p:cNvSpPr/>
          <p:nvPr/>
        </p:nvSpPr>
        <p:spPr>
          <a:xfrm>
            <a:off x="2877670" y="1600200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7" name="Прямоугольник 11"/>
          <p:cNvSpPr/>
          <p:nvPr/>
        </p:nvSpPr>
        <p:spPr>
          <a:xfrm>
            <a:off x="3361765" y="1600200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п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8" name="Прямоугольник 12"/>
          <p:cNvSpPr/>
          <p:nvPr/>
        </p:nvSpPr>
        <p:spPr>
          <a:xfrm>
            <a:off x="3845859" y="1600200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9" name="Прямоугольник 13"/>
          <p:cNvSpPr/>
          <p:nvPr/>
        </p:nvSpPr>
        <p:spPr>
          <a:xfrm>
            <a:off x="4329953" y="1600200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1909482" y="2505393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2393576" y="2505393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2877670" y="2505393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3361765" y="2505393"/>
            <a:ext cx="484094" cy="452596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3845859" y="2505393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4329953" y="2505393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2393576" y="2957989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2877670" y="2957989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3361764" y="2957989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3845858" y="2957989"/>
            <a:ext cx="484094" cy="452596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4329952" y="2957989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4814047" y="2957989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5298141" y="2957989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5782235" y="2957989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6266329" y="2957989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909483" y="2052796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б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2393577" y="2052796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877671" y="2052796"/>
            <a:ext cx="484094" cy="452596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л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1425388" y="2052796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941294" y="2052796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57200" y="2052796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ф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393576" y="3410585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1909482" y="3410585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425388" y="3410585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877670" y="3410585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361764" y="3410585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845859" y="3410585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329953" y="3410585"/>
            <a:ext cx="484094" cy="452596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п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814047" y="3410585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5298141" y="3410585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814047" y="3863181"/>
            <a:ext cx="484094" cy="452596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298141" y="3863181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782235" y="3863181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329952" y="3863181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845858" y="3863181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3361764" y="3863181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877670" y="3863181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393576" y="3863181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0" name="Заголовок 89"/>
          <p:cNvSpPr>
            <a:spLocks noGrp="1"/>
          </p:cNvSpPr>
          <p:nvPr>
            <p:ph type="title"/>
          </p:nvPr>
        </p:nvSpPr>
        <p:spPr>
          <a:xfrm>
            <a:off x="2000232" y="285728"/>
            <a:ext cx="6786610" cy="1143000"/>
          </a:xfrm>
          <a:prstGeom prst="roundRect">
            <a:avLst/>
          </a:prstGeom>
          <a:gradFill flip="none" rotWithShape="1">
            <a:gsLst>
              <a:gs pos="56000">
                <a:schemeClr val="accent6">
                  <a:lumMod val="40000"/>
                  <a:lumOff val="60000"/>
                  <a:alpha val="45000"/>
                </a:schemeClr>
              </a:gs>
              <a:gs pos="36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/>
              <a:t>Под стеклом сижу, во все стороны гляжу,</a:t>
            </a:r>
            <a:br>
              <a:rPr lang="ru-RU" sz="2400" dirty="0" smtClean="0"/>
            </a:br>
            <a:r>
              <a:rPr lang="ru-RU" sz="2400" dirty="0" smtClean="0"/>
              <a:t>В лес со мною заберёшься – в пути не собьёшься. </a:t>
            </a:r>
            <a:endParaRPr lang="ru-RU" sz="2400" dirty="0"/>
          </a:p>
        </p:txBody>
      </p:sp>
      <p:sp>
        <p:nvSpPr>
          <p:cNvPr id="92" name="TextBox 91"/>
          <p:cNvSpPr txBox="1"/>
          <p:nvPr/>
        </p:nvSpPr>
        <p:spPr>
          <a:xfrm>
            <a:off x="642910" y="157161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93" name="Стрелка вправо 92"/>
          <p:cNvSpPr/>
          <p:nvPr/>
        </p:nvSpPr>
        <p:spPr>
          <a:xfrm>
            <a:off x="1071538" y="1714488"/>
            <a:ext cx="642942" cy="214314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Заголовок 89"/>
          <p:cNvSpPr txBox="1">
            <a:spLocks/>
          </p:cNvSpPr>
          <p:nvPr/>
        </p:nvSpPr>
        <p:spPr>
          <a:xfrm>
            <a:off x="857224" y="285728"/>
            <a:ext cx="5357850" cy="1143000"/>
          </a:xfrm>
          <a:prstGeom prst="roundRect">
            <a:avLst/>
          </a:prstGeom>
          <a:gradFill flip="none" rotWithShape="1">
            <a:gsLst>
              <a:gs pos="56000">
                <a:schemeClr val="accent6">
                  <a:lumMod val="40000"/>
                  <a:lumOff val="60000"/>
                </a:schemeClr>
              </a:gs>
              <a:gs pos="36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chemeClr val="bg2">
                <a:lumMod val="50000"/>
              </a:schemeClr>
            </a:solidFill>
            <a:prstDash val="soli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2400" dirty="0" smtClean="0"/>
              <a:t>От ворот до ворот бойко бегает народ.</a:t>
            </a:r>
            <a:br>
              <a:rPr lang="ru-RU" sz="2400" dirty="0" smtClean="0"/>
            </a:br>
            <a:r>
              <a:rPr lang="ru-RU" sz="2400" dirty="0" smtClean="0"/>
              <a:t>На воротах этих рыбацкие сети.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97" name="Рисунок 96" descr="j0282777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768" y="1643050"/>
            <a:ext cx="1276350" cy="1219200"/>
          </a:xfrm>
          <a:prstGeom prst="rect">
            <a:avLst/>
          </a:prstGeom>
        </p:spPr>
      </p:pic>
      <p:sp>
        <p:nvSpPr>
          <p:cNvPr id="98" name="TextBox 97"/>
          <p:cNvSpPr txBox="1"/>
          <p:nvPr/>
        </p:nvSpPr>
        <p:spPr>
          <a:xfrm>
            <a:off x="76200" y="210312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95" name="Заголовок 89"/>
          <p:cNvSpPr txBox="1">
            <a:spLocks/>
          </p:cNvSpPr>
          <p:nvPr/>
        </p:nvSpPr>
        <p:spPr>
          <a:xfrm>
            <a:off x="357158" y="285728"/>
            <a:ext cx="8429684" cy="1143008"/>
          </a:xfrm>
          <a:prstGeom prst="roundRect">
            <a:avLst/>
          </a:prstGeom>
          <a:gradFill flip="none" rotWithShape="1">
            <a:gsLst>
              <a:gs pos="56000">
                <a:schemeClr val="accent6">
                  <a:lumMod val="40000"/>
                  <a:lumOff val="60000"/>
                </a:schemeClr>
              </a:gs>
              <a:gs pos="36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chemeClr val="bg2">
                <a:lumMod val="50000"/>
              </a:schemeClr>
            </a:solidFill>
            <a:prstDash val="soli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2400" dirty="0" smtClean="0"/>
              <a:t>В походы ходит с рюкзаком, с собою носит тёплый дом.</a:t>
            </a:r>
            <a:br>
              <a:rPr lang="ru-RU" sz="2400" dirty="0" smtClean="0"/>
            </a:br>
            <a:r>
              <a:rPr lang="ru-RU" sz="2400" dirty="0" smtClean="0"/>
              <a:t>Готовит пищу на костре, но не в кастрюле, а в ведре.</a:t>
            </a:r>
            <a:endParaRPr lang="ru-RU" sz="2400" dirty="0"/>
          </a:p>
        </p:txBody>
      </p:sp>
      <p:sp>
        <p:nvSpPr>
          <p:cNvPr id="96" name="Стрелка вправо 95"/>
          <p:cNvSpPr/>
          <p:nvPr/>
        </p:nvSpPr>
        <p:spPr>
          <a:xfrm>
            <a:off x="1142976" y="2643182"/>
            <a:ext cx="642942" cy="214314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TextBox 98"/>
          <p:cNvSpPr txBox="1"/>
          <p:nvPr/>
        </p:nvSpPr>
        <p:spPr>
          <a:xfrm>
            <a:off x="714348" y="257174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pic>
        <p:nvPicPr>
          <p:cNvPr id="100" name="Рисунок 99" descr="j028278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3768" y="1714488"/>
            <a:ext cx="1276350" cy="1219200"/>
          </a:xfrm>
          <a:prstGeom prst="rect">
            <a:avLst/>
          </a:prstGeom>
        </p:spPr>
      </p:pic>
      <p:sp>
        <p:nvSpPr>
          <p:cNvPr id="103" name="Заголовок 89"/>
          <p:cNvSpPr txBox="1">
            <a:spLocks/>
          </p:cNvSpPr>
          <p:nvPr/>
        </p:nvSpPr>
        <p:spPr>
          <a:xfrm>
            <a:off x="357158" y="285728"/>
            <a:ext cx="6715172" cy="1143008"/>
          </a:xfrm>
          <a:prstGeom prst="roundRect">
            <a:avLst/>
          </a:prstGeom>
          <a:gradFill flip="none" rotWithShape="1">
            <a:gsLst>
              <a:gs pos="56000">
                <a:schemeClr val="accent6">
                  <a:lumMod val="40000"/>
                  <a:lumOff val="60000"/>
                </a:schemeClr>
              </a:gs>
              <a:gs pos="36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chemeClr val="bg2">
                <a:lumMod val="50000"/>
              </a:schemeClr>
            </a:solidFill>
            <a:prstDash val="soli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ru-RU" sz="2400" dirty="0" smtClean="0"/>
              <a:t>Ракетку в руки я </a:t>
            </a:r>
            <a:r>
              <a:rPr lang="ru-RU" sz="2400" dirty="0" smtClean="0"/>
              <a:t>беру, </a:t>
            </a:r>
            <a:r>
              <a:rPr lang="ru-RU" sz="2400" dirty="0" smtClean="0"/>
              <a:t>какая красота.</a:t>
            </a:r>
            <a:br>
              <a:rPr lang="ru-RU" sz="2400" dirty="0" smtClean="0"/>
            </a:br>
            <a:r>
              <a:rPr lang="ru-RU" sz="2400" dirty="0" smtClean="0"/>
              <a:t>Волшебный шарик с перьями летит под небеса.</a:t>
            </a:r>
            <a:endParaRPr lang="ru-RU" sz="2400" dirty="0"/>
          </a:p>
        </p:txBody>
      </p:sp>
      <p:grpSp>
        <p:nvGrpSpPr>
          <p:cNvPr id="106" name="Группа 105"/>
          <p:cNvGrpSpPr/>
          <p:nvPr/>
        </p:nvGrpSpPr>
        <p:grpSpPr>
          <a:xfrm>
            <a:off x="857224" y="3000372"/>
            <a:ext cx="1071570" cy="369332"/>
            <a:chOff x="857224" y="3000372"/>
            <a:chExt cx="1071570" cy="369332"/>
          </a:xfrm>
        </p:grpSpPr>
        <p:sp>
          <p:nvSpPr>
            <p:cNvPr id="104" name="Стрелка вправо 103"/>
            <p:cNvSpPr/>
            <p:nvPr/>
          </p:nvSpPr>
          <p:spPr>
            <a:xfrm>
              <a:off x="1285852" y="3071810"/>
              <a:ext cx="642942" cy="214314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857224" y="300037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4</a:t>
              </a:r>
              <a:endParaRPr lang="ru-RU" dirty="0"/>
            </a:p>
          </p:txBody>
        </p:sp>
      </p:grpSp>
      <p:pic>
        <p:nvPicPr>
          <p:cNvPr id="107" name="Рисунок 106" descr="pic10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16" y="1428736"/>
            <a:ext cx="2039231" cy="1947860"/>
          </a:xfrm>
          <a:prstGeom prst="rect">
            <a:avLst/>
          </a:prstGeom>
        </p:spPr>
      </p:pic>
      <p:sp>
        <p:nvSpPr>
          <p:cNvPr id="108" name="Заголовок 89"/>
          <p:cNvSpPr txBox="1">
            <a:spLocks/>
          </p:cNvSpPr>
          <p:nvPr/>
        </p:nvSpPr>
        <p:spPr>
          <a:xfrm>
            <a:off x="5072066" y="285728"/>
            <a:ext cx="3714776" cy="1143008"/>
          </a:xfrm>
          <a:prstGeom prst="roundRect">
            <a:avLst/>
          </a:prstGeom>
          <a:gradFill flip="none" rotWithShape="1">
            <a:gsLst>
              <a:gs pos="56000">
                <a:schemeClr val="accent6">
                  <a:lumMod val="40000"/>
                  <a:lumOff val="60000"/>
                </a:schemeClr>
              </a:gs>
              <a:gs pos="36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chemeClr val="bg2">
                <a:lumMod val="50000"/>
              </a:schemeClr>
            </a:solidFill>
            <a:prstDash val="soli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ru-RU" sz="2400" dirty="0" smtClean="0"/>
              <a:t>Держусь я только на ходу,</a:t>
            </a:r>
            <a:br>
              <a:rPr lang="ru-RU" sz="2400" dirty="0" smtClean="0"/>
            </a:br>
            <a:r>
              <a:rPr lang="ru-RU" sz="2400" dirty="0" smtClean="0"/>
              <a:t>А если встану – упаду.</a:t>
            </a:r>
            <a:endParaRPr lang="ru-RU" sz="2400" dirty="0"/>
          </a:p>
        </p:txBody>
      </p:sp>
      <p:grpSp>
        <p:nvGrpSpPr>
          <p:cNvPr id="109" name="Группа 108"/>
          <p:cNvGrpSpPr/>
          <p:nvPr/>
        </p:nvGrpSpPr>
        <p:grpSpPr>
          <a:xfrm>
            <a:off x="214282" y="3500438"/>
            <a:ext cx="1071570" cy="369332"/>
            <a:chOff x="857224" y="3000372"/>
            <a:chExt cx="1071570" cy="369332"/>
          </a:xfrm>
        </p:grpSpPr>
        <p:sp>
          <p:nvSpPr>
            <p:cNvPr id="110" name="Стрелка вправо 109"/>
            <p:cNvSpPr/>
            <p:nvPr/>
          </p:nvSpPr>
          <p:spPr>
            <a:xfrm>
              <a:off x="1285852" y="3071810"/>
              <a:ext cx="642942" cy="214314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857224" y="300037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5</a:t>
              </a:r>
              <a:endParaRPr lang="ru-RU" dirty="0"/>
            </a:p>
          </p:txBody>
        </p:sp>
      </p:grpSp>
      <p:pic>
        <p:nvPicPr>
          <p:cNvPr id="112" name="Рисунок 111" descr="bicycle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786" y="4643446"/>
            <a:ext cx="2398143" cy="1595438"/>
          </a:xfrm>
          <a:prstGeom prst="rect">
            <a:avLst/>
          </a:prstGeom>
        </p:spPr>
      </p:pic>
      <p:sp>
        <p:nvSpPr>
          <p:cNvPr id="120" name="Прямоугольник 119"/>
          <p:cNvSpPr/>
          <p:nvPr/>
        </p:nvSpPr>
        <p:spPr>
          <a:xfrm>
            <a:off x="5795165" y="4768212"/>
            <a:ext cx="484094" cy="452596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ц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3" name="Прямоугольник 122"/>
          <p:cNvSpPr/>
          <p:nvPr/>
        </p:nvSpPr>
        <p:spPr>
          <a:xfrm>
            <a:off x="5311071" y="4768212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4826977" y="4768212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4342882" y="4768212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3858788" y="4768212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3374694" y="4768212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п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5793249" y="4326252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6277343" y="4326252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5309154" y="4326252"/>
            <a:ext cx="484094" cy="452596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4825060" y="4326252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4" name="Прямоугольник 133"/>
          <p:cNvSpPr/>
          <p:nvPr/>
        </p:nvSpPr>
        <p:spPr>
          <a:xfrm>
            <a:off x="4340966" y="4326252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5" name="Прямоугольник 134"/>
          <p:cNvSpPr/>
          <p:nvPr/>
        </p:nvSpPr>
        <p:spPr>
          <a:xfrm>
            <a:off x="3856872" y="4326252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6" name="Прямоугольник 135"/>
          <p:cNvSpPr/>
          <p:nvPr/>
        </p:nvSpPr>
        <p:spPr>
          <a:xfrm>
            <a:off x="3372778" y="4326252"/>
            <a:ext cx="484094" cy="4525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7" name="Заголовок 89"/>
          <p:cNvSpPr txBox="1">
            <a:spLocks/>
          </p:cNvSpPr>
          <p:nvPr/>
        </p:nvSpPr>
        <p:spPr>
          <a:xfrm>
            <a:off x="3428992" y="5429264"/>
            <a:ext cx="5286412" cy="1143008"/>
          </a:xfrm>
          <a:prstGeom prst="roundRect">
            <a:avLst/>
          </a:prstGeom>
          <a:gradFill flip="none" rotWithShape="1">
            <a:gsLst>
              <a:gs pos="56000">
                <a:schemeClr val="accent6">
                  <a:lumMod val="40000"/>
                  <a:lumOff val="60000"/>
                </a:schemeClr>
              </a:gs>
              <a:gs pos="36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chemeClr val="bg2">
                <a:lumMod val="50000"/>
              </a:schemeClr>
            </a:solidFill>
            <a:prstDash val="soli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ru-RU" sz="2400" dirty="0" smtClean="0"/>
              <a:t>Кушай морковку, салат, </a:t>
            </a:r>
            <a:r>
              <a:rPr lang="ru-RU" sz="2400" dirty="0" smtClean="0"/>
              <a:t>апельсины, ...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Спортсмену для силы </a:t>
            </a:r>
            <a:r>
              <a:rPr lang="ru-RU" sz="2400" dirty="0" smtClean="0"/>
              <a:t>нужны ………</a:t>
            </a:r>
            <a:endParaRPr lang="ru-RU" sz="2400" dirty="0"/>
          </a:p>
        </p:txBody>
      </p:sp>
      <p:grpSp>
        <p:nvGrpSpPr>
          <p:cNvPr id="138" name="Группа 137"/>
          <p:cNvGrpSpPr/>
          <p:nvPr/>
        </p:nvGrpSpPr>
        <p:grpSpPr>
          <a:xfrm>
            <a:off x="1071538" y="3929066"/>
            <a:ext cx="1071570" cy="369332"/>
            <a:chOff x="857224" y="3000372"/>
            <a:chExt cx="1071570" cy="369332"/>
          </a:xfrm>
        </p:grpSpPr>
        <p:sp>
          <p:nvSpPr>
            <p:cNvPr id="139" name="Стрелка вправо 138"/>
            <p:cNvSpPr/>
            <p:nvPr/>
          </p:nvSpPr>
          <p:spPr>
            <a:xfrm>
              <a:off x="1285852" y="3071810"/>
              <a:ext cx="642942" cy="214314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857224" y="300037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6</a:t>
              </a:r>
              <a:endParaRPr lang="ru-RU" dirty="0"/>
            </a:p>
          </p:txBody>
        </p:sp>
      </p:grpSp>
      <p:pic>
        <p:nvPicPr>
          <p:cNvPr id="141" name="Рисунок 140" descr="121121-47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2577" y="1714488"/>
            <a:ext cx="2361423" cy="2428892"/>
          </a:xfrm>
          <a:prstGeom prst="rect">
            <a:avLst/>
          </a:prstGeom>
        </p:spPr>
      </p:pic>
      <p:sp>
        <p:nvSpPr>
          <p:cNvPr id="101" name="Заголовок 89"/>
          <p:cNvSpPr txBox="1">
            <a:spLocks/>
          </p:cNvSpPr>
          <p:nvPr/>
        </p:nvSpPr>
        <p:spPr>
          <a:xfrm>
            <a:off x="357158" y="285728"/>
            <a:ext cx="6858048" cy="1143008"/>
          </a:xfrm>
          <a:prstGeom prst="roundRect">
            <a:avLst/>
          </a:prstGeom>
          <a:gradFill flip="none" rotWithShape="1">
            <a:gsLst>
              <a:gs pos="56000">
                <a:schemeClr val="accent6">
                  <a:lumMod val="40000"/>
                  <a:lumOff val="60000"/>
                </a:schemeClr>
              </a:gs>
              <a:gs pos="36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chemeClr val="bg2">
                <a:lumMod val="50000"/>
              </a:schemeClr>
            </a:solidFill>
            <a:prstDash val="soli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2400" dirty="0" smtClean="0"/>
              <a:t>Расскажите нам о том, как вы стали силачом?</a:t>
            </a:r>
            <a:br>
              <a:rPr lang="ru-RU" sz="2400" dirty="0" smtClean="0"/>
            </a:br>
            <a:r>
              <a:rPr lang="ru-RU" sz="2400" dirty="0" smtClean="0"/>
              <a:t>- Очень просто. Много лет ежедневно, </a:t>
            </a:r>
          </a:p>
          <a:p>
            <a:pPr algn="ctr"/>
            <a:r>
              <a:rPr lang="ru-RU" sz="2400" dirty="0" smtClean="0"/>
              <a:t>встав с постели, поднимаю я ………………….</a:t>
            </a:r>
            <a:endParaRPr lang="ru-RU" sz="2400" dirty="0"/>
          </a:p>
        </p:txBody>
      </p:sp>
      <p:grpSp>
        <p:nvGrpSpPr>
          <p:cNvPr id="102" name="Группа 101"/>
          <p:cNvGrpSpPr/>
          <p:nvPr/>
        </p:nvGrpSpPr>
        <p:grpSpPr>
          <a:xfrm>
            <a:off x="1785918" y="4429132"/>
            <a:ext cx="1071570" cy="369332"/>
            <a:chOff x="857224" y="3000372"/>
            <a:chExt cx="1071570" cy="369332"/>
          </a:xfrm>
        </p:grpSpPr>
        <p:sp>
          <p:nvSpPr>
            <p:cNvPr id="113" name="Стрелка вправо 112"/>
            <p:cNvSpPr/>
            <p:nvPr/>
          </p:nvSpPr>
          <p:spPr>
            <a:xfrm>
              <a:off x="1285852" y="3071810"/>
              <a:ext cx="642942" cy="214314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857224" y="300037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7</a:t>
              </a:r>
              <a:endParaRPr lang="ru-RU" dirty="0"/>
            </a:p>
          </p:txBody>
        </p:sp>
      </p:grpSp>
      <p:pic>
        <p:nvPicPr>
          <p:cNvPr id="115" name="Рисунок 114" descr="1283330170_116959831_3--2-00000----1283330170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0892" y="3143248"/>
            <a:ext cx="1905001" cy="1576388"/>
          </a:xfrm>
          <a:prstGeom prst="rect">
            <a:avLst/>
          </a:prstGeom>
        </p:spPr>
      </p:pic>
      <p:sp>
        <p:nvSpPr>
          <p:cNvPr id="116" name="Заголовок 89"/>
          <p:cNvSpPr txBox="1">
            <a:spLocks/>
          </p:cNvSpPr>
          <p:nvPr/>
        </p:nvSpPr>
        <p:spPr>
          <a:xfrm>
            <a:off x="1714480" y="285728"/>
            <a:ext cx="4572032" cy="1143008"/>
          </a:xfrm>
          <a:prstGeom prst="roundRect">
            <a:avLst/>
          </a:prstGeom>
          <a:gradFill flip="none" rotWithShape="1">
            <a:gsLst>
              <a:gs pos="56000">
                <a:schemeClr val="accent6">
                  <a:lumMod val="40000"/>
                  <a:lumOff val="60000"/>
                </a:schemeClr>
              </a:gs>
              <a:gs pos="36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chemeClr val="bg2">
                <a:lumMod val="50000"/>
              </a:schemeClr>
            </a:solidFill>
            <a:prstDash val="soli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ru-RU" sz="2400" dirty="0" smtClean="0"/>
              <a:t>Это</a:t>
            </a:r>
            <a:r>
              <a:rPr lang="ru-RU" sz="2400" b="1" dirty="0" smtClean="0"/>
              <a:t> </a:t>
            </a:r>
            <a:r>
              <a:rPr lang="ru-RU" sz="2400" dirty="0" smtClean="0"/>
              <a:t>что за молодец?</a:t>
            </a:r>
            <a:br>
              <a:rPr lang="ru-RU" sz="2400" dirty="0" smtClean="0"/>
            </a:br>
            <a:r>
              <a:rPr lang="ru-RU" sz="2400" dirty="0" smtClean="0"/>
              <a:t>В бассейне плавает…………………</a:t>
            </a:r>
            <a:endParaRPr lang="ru-RU" sz="2400" dirty="0"/>
          </a:p>
        </p:txBody>
      </p:sp>
      <p:pic>
        <p:nvPicPr>
          <p:cNvPr id="117" name="Рисунок 116" descr="b27dcfc42ed0.jpg"/>
          <p:cNvPicPr>
            <a:picLocks noChangeAspect="1"/>
          </p:cNvPicPr>
          <p:nvPr/>
        </p:nvPicPr>
        <p:blipFill>
          <a:blip r:embed="rId10">
            <a:clrChange>
              <a:clrFrom>
                <a:srgbClr val="EF8A6E"/>
              </a:clrFrom>
              <a:clrTo>
                <a:srgbClr val="EF8A6E">
                  <a:alpha val="0"/>
                </a:srgbClr>
              </a:clrTo>
            </a:clrChange>
          </a:blip>
          <a:srcRect l="21792" t="71094" r="18474" b="3125"/>
          <a:stretch>
            <a:fillRect/>
          </a:stretch>
        </p:blipFill>
        <p:spPr>
          <a:xfrm>
            <a:off x="6500826" y="500042"/>
            <a:ext cx="2286016" cy="13970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18" name="Группа 117"/>
          <p:cNvGrpSpPr/>
          <p:nvPr/>
        </p:nvGrpSpPr>
        <p:grpSpPr>
          <a:xfrm>
            <a:off x="2214546" y="4857760"/>
            <a:ext cx="1071570" cy="369332"/>
            <a:chOff x="857224" y="3000372"/>
            <a:chExt cx="1071570" cy="369332"/>
          </a:xfrm>
        </p:grpSpPr>
        <p:sp>
          <p:nvSpPr>
            <p:cNvPr id="121" name="Стрелка вправо 120"/>
            <p:cNvSpPr/>
            <p:nvPr/>
          </p:nvSpPr>
          <p:spPr>
            <a:xfrm>
              <a:off x="1285852" y="3071810"/>
              <a:ext cx="642942" cy="214314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857224" y="300037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8</a:t>
              </a:r>
              <a:endParaRPr lang="ru-RU" dirty="0"/>
            </a:p>
          </p:txBody>
        </p:sp>
      </p:grpSp>
      <p:sp>
        <p:nvSpPr>
          <p:cNvPr id="119" name="Управляющая кнопка: далее 118">
            <a:hlinkClick r:id="" action="ppaction://hlinkshowjump?jump=nextslide" highlightClick="1"/>
          </p:cNvPr>
          <p:cNvSpPr/>
          <p:nvPr/>
        </p:nvSpPr>
        <p:spPr>
          <a:xfrm>
            <a:off x="7858148" y="6215082"/>
            <a:ext cx="1042416" cy="35719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1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500"/>
                            </p:stCondLst>
                            <p:childTnLst>
                              <p:par>
                                <p:cTn id="1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3000"/>
                            </p:stCondLst>
                            <p:childTnLst>
                              <p:par>
                                <p:cTn id="1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3500"/>
                            </p:stCondLst>
                            <p:childTnLst>
                              <p:par>
                                <p:cTn id="1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000"/>
                            </p:stCondLst>
                            <p:childTnLst>
                              <p:par>
                                <p:cTn id="1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6500"/>
                            </p:stCondLst>
                            <p:childTnLst>
                              <p:par>
                                <p:cTn id="17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00"/>
                            </p:stCondLst>
                            <p:childTnLst>
                              <p:par>
                                <p:cTn id="1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000"/>
                            </p:stCondLst>
                            <p:childTnLst>
                              <p:par>
                                <p:cTn id="1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500"/>
                            </p:stCondLst>
                            <p:childTnLst>
                              <p:par>
                                <p:cTn id="1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000"/>
                            </p:stCondLst>
                            <p:childTnLst>
                              <p:par>
                                <p:cTn id="2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500"/>
                            </p:stCondLst>
                            <p:childTnLst>
                              <p:par>
                                <p:cTn id="2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000"/>
                            </p:stCondLst>
                            <p:childTnLst>
                              <p:par>
                                <p:cTn id="2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500"/>
                            </p:stCondLst>
                            <p:childTnLst>
                              <p:par>
                                <p:cTn id="2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4000"/>
                            </p:stCondLst>
                            <p:childTnLst>
                              <p:par>
                                <p:cTn id="2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2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8000"/>
                            </p:stCondLst>
                            <p:childTnLst>
                              <p:par>
                                <p:cTn id="23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500"/>
                            </p:stCondLst>
                            <p:childTnLst>
                              <p:par>
                                <p:cTn id="2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000"/>
                            </p:stCondLst>
                            <p:childTnLst>
                              <p:par>
                                <p:cTn id="2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500"/>
                            </p:stCondLst>
                            <p:childTnLst>
                              <p:par>
                                <p:cTn id="2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2000"/>
                            </p:stCondLst>
                            <p:childTnLst>
                              <p:par>
                                <p:cTn id="2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8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500"/>
                            </p:stCondLst>
                            <p:childTnLst>
                              <p:par>
                                <p:cTn id="2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3000"/>
                            </p:stCondLst>
                            <p:childTnLst>
                              <p:par>
                                <p:cTn id="2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6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3500"/>
                            </p:stCondLst>
                            <p:childTnLst>
                              <p:par>
                                <p:cTn id="2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0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286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7" fill="hold">
                      <p:stCondLst>
                        <p:cond delay="0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1" dur="50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00"/>
                            </p:stCondLst>
                            <p:childTnLst>
                              <p:par>
                                <p:cTn id="2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5" dur="500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1000"/>
                            </p:stCondLst>
                            <p:childTnLst>
                              <p:par>
                                <p:cTn id="2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9" dur="500"/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1500"/>
                            </p:stCondLst>
                            <p:childTnLst>
                              <p:par>
                                <p:cTn id="3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3" dur="5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2000"/>
                            </p:stCondLst>
                            <p:childTnLst>
                              <p:par>
                                <p:cTn id="3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2500"/>
                            </p:stCondLst>
                            <p:childTnLst>
                              <p:par>
                                <p:cTn id="3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500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3000"/>
                            </p:stCondLst>
                            <p:childTnLst>
                              <p:par>
                                <p:cTn id="3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5" dur="500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330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1" fill="hold">
                      <p:stCondLst>
                        <p:cond delay="0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5" dur="500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500"/>
                            </p:stCondLst>
                            <p:childTnLst>
                              <p:par>
                                <p:cTn id="3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9" dur="500"/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000"/>
                            </p:stCondLst>
                            <p:childTnLst>
                              <p:par>
                                <p:cTn id="3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3" dur="500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500"/>
                            </p:stCondLst>
                            <p:childTnLst>
                              <p:par>
                                <p:cTn id="3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7" dur="500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2000"/>
                            </p:stCondLst>
                            <p:childTnLst>
                              <p:par>
                                <p:cTn id="3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1" dur="500"/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2500"/>
                            </p:stCondLst>
                            <p:childTnLst>
                              <p:par>
                                <p:cTn id="3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5" dur="500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3000"/>
                            </p:stCondLst>
                            <p:childTnLst>
                              <p:par>
                                <p:cTn id="3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9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5000"/>
                            </p:stCondLst>
                            <p:childTnLst>
                              <p:par>
                                <p:cTn id="3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6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0A9"/>
                                      </p:to>
                                    </p:animClr>
                                    <p:set>
                                      <p:cBhvr>
                                        <p:cTn id="36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0A9"/>
                                      </p:to>
                                    </p:animClr>
                                    <p:set>
                                      <p:cBhvr>
                                        <p:cTn id="37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0A9"/>
                                      </p:to>
                                    </p:animClr>
                                    <p:set>
                                      <p:cBhvr>
                                        <p:cTn id="37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0A9"/>
                                      </p:to>
                                    </p:animClr>
                                    <p:set>
                                      <p:cBhvr>
                                        <p:cTn id="38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0A9"/>
                                      </p:to>
                                    </p:animClr>
                                    <p:set>
                                      <p:cBhvr>
                                        <p:cTn id="38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0A9"/>
                                      </p:to>
                                    </p:animClr>
                                    <p:set>
                                      <p:cBhvr>
                                        <p:cTn id="38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1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0A9"/>
                                      </p:to>
                                    </p:animClr>
                                    <p:set>
                                      <p:cBhvr>
                                        <p:cTn id="39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0A9"/>
                                      </p:to>
                                    </p:animClr>
                                    <p:set>
                                      <p:cBhvr>
                                        <p:cTn id="39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7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1" grpId="1" animBg="1"/>
      <p:bldP spid="98" grpId="0"/>
      <p:bldP spid="95" grpId="1" animBg="1"/>
      <p:bldP spid="95" grpId="2" animBg="1"/>
      <p:bldP spid="95" grpId="3" animBg="1"/>
      <p:bldP spid="96" grpId="0" animBg="1"/>
      <p:bldP spid="99" grpId="0"/>
      <p:bldP spid="103" grpId="0" animBg="1"/>
      <p:bldP spid="103" grpId="1" animBg="1"/>
      <p:bldP spid="103" grpId="2" animBg="1"/>
      <p:bldP spid="108" grpId="0" animBg="1"/>
      <p:bldP spid="108" grpId="1" animBg="1"/>
      <p:bldP spid="108" grpId="2" animBg="1"/>
      <p:bldP spid="137" grpId="0" animBg="1"/>
      <p:bldP spid="137" grpId="1" animBg="1"/>
      <p:bldP spid="101" grpId="0" animBg="1"/>
      <p:bldP spid="101" grpId="1" animBg="1"/>
      <p:bldP spid="101" grpId="2" animBg="1"/>
      <p:bldP spid="116" grpId="0" animBg="1"/>
      <p:bldP spid="116" grpId="1" animBg="1"/>
      <p:bldP spid="116" grpId="2" animBg="1"/>
      <p:bldP spid="1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BoSS\Рабочий стол\Папка Татьяны\картинки для презентации\Fon\Fon\bv100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hlinkClick r:id="rId3"/>
              </a:rPr>
              <a:t>Кроссворд</a:t>
            </a:r>
            <a:endParaRPr lang="ru-RU" sz="2800" dirty="0" smtClean="0"/>
          </a:p>
          <a:p>
            <a:r>
              <a:rPr lang="ru-RU" sz="2800" dirty="0" smtClean="0">
                <a:hlinkClick r:id="rId4"/>
              </a:rPr>
              <a:t>Бадминтон</a:t>
            </a:r>
            <a:endParaRPr lang="ru-RU" sz="2800" dirty="0" smtClean="0"/>
          </a:p>
          <a:p>
            <a:r>
              <a:rPr lang="ru-RU" sz="2800" dirty="0" smtClean="0">
                <a:hlinkClick r:id="rId5"/>
              </a:rPr>
              <a:t>Велосипед</a:t>
            </a:r>
            <a:endParaRPr lang="ru-RU" sz="2800" dirty="0" smtClean="0"/>
          </a:p>
          <a:p>
            <a:r>
              <a:rPr lang="ru-RU" sz="2800" dirty="0" smtClean="0">
                <a:hlinkClick r:id="rId6"/>
              </a:rPr>
              <a:t>Витамины</a:t>
            </a:r>
            <a:endParaRPr lang="ru-RU" sz="2800" dirty="0" smtClean="0"/>
          </a:p>
          <a:p>
            <a:r>
              <a:rPr lang="ru-RU" sz="2800" dirty="0" smtClean="0">
                <a:hlinkClick r:id="rId7"/>
              </a:rPr>
              <a:t>Гантели</a:t>
            </a:r>
            <a:endParaRPr lang="ru-RU" sz="2800" dirty="0" smtClean="0"/>
          </a:p>
          <a:p>
            <a:r>
              <a:rPr lang="ru-RU" sz="2800" dirty="0" smtClean="0"/>
              <a:t>Все другие картинки с домашнего компьютера: Диск С       программные файлы      Микрософт офис      картинки </a:t>
            </a:r>
          </a:p>
          <a:p>
            <a:endParaRPr lang="ru-RU" sz="2800" dirty="0" smtClean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Ресурсы</a:t>
            </a:r>
            <a:endParaRPr lang="ru-RU" dirty="0">
              <a:latin typeface="Comic Sans MS" pitchFamily="66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715008" y="4857760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000232" y="4857760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1714480" y="5286388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166</Words>
  <Application>Microsoft Office PowerPoint</Application>
  <PresentationFormat>Экран (4:3)</PresentationFormat>
  <Paragraphs>83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Кроссворд</vt:lpstr>
      <vt:lpstr>Под стеклом сижу, во все стороны гляжу, В лес со мною заберёшься – в пути не собьёшься. </vt:lpstr>
      <vt:lpstr>Ресурсы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SamLab.ws</cp:lastModifiedBy>
  <cp:revision>43</cp:revision>
  <dcterms:created xsi:type="dcterms:W3CDTF">2011-03-26T14:16:39Z</dcterms:created>
  <dcterms:modified xsi:type="dcterms:W3CDTF">2011-04-08T18:49:41Z</dcterms:modified>
</cp:coreProperties>
</file>